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80" r:id="rId18"/>
    <p:sldId id="281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82" r:id="rId29"/>
    <p:sldId id="283" r:id="rId30"/>
    <p:sldId id="284" r:id="rId31"/>
    <p:sldId id="285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6" Type="http://schemas.openxmlformats.org/officeDocument/2006/relationships/slide" Target="../slides/slide24.xml"/><Relationship Id="rId15" Type="http://schemas.openxmlformats.org/officeDocument/2006/relationships/slide" Target="../slides/slide22.xml"/><Relationship Id="rId14" Type="http://schemas.openxmlformats.org/officeDocument/2006/relationships/slide" Target="../slides/slide20.xml"/><Relationship Id="rId13" Type="http://schemas.openxmlformats.org/officeDocument/2006/relationships/slide" Target="../slides/slide19.xml"/><Relationship Id="rId12" Type="http://schemas.openxmlformats.org/officeDocument/2006/relationships/slide" Target="../slides/slide18.xml"/><Relationship Id="rId11" Type="http://schemas.openxmlformats.org/officeDocument/2006/relationships/slide" Target="../slides/slide13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56b8b9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dac1ac18&amp;cid=adac1ac18&amp;vtp=1">
            <a:hlinkClick r:id="rId3" action="ppaction://hlinksldjump"/>
          </p:cNvPr>
          <p:cNvSpPr/>
          <p:nvPr/>
        </p:nvSpPr>
        <p:spPr>
          <a:xfrm>
            <a:off x="20665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58c19728&amp;cid=658c19728&amp;vtp=1">
            <a:hlinkClick r:id="rId4" action="ppaction://hlinksldjump"/>
          </p:cNvPr>
          <p:cNvSpPr/>
          <p:nvPr/>
        </p:nvSpPr>
        <p:spPr>
          <a:xfrm>
            <a:off x="264261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8aedc26d3&amp;cid=8aedc26d3&amp;vtp=1">
            <a:hlinkClick r:id="rId5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b6811d2cf&amp;cid=b6811d2cf&amp;vtp=1">
            <a:hlinkClick r:id="rId6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9b2805f3b&amp;cid=9b2805f3b&amp;vtp=1">
            <a:hlinkClick r:id="rId7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55de17b00&amp;cid=55de17b00&amp;vtp=1">
            <a:hlinkClick r:id="rId8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de4d63ad3&amp;cid=de4d63ad3&amp;vtp=1">
            <a:hlinkClick r:id="rId9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1b4fa2c0&amp;cid=a1b4fa2c0&amp;vtp=1">
            <a:hlinkClick r:id="rId10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7d65c8317&amp;cid=7d65c8317&amp;vtp=1">
            <a:hlinkClick r:id="rId11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9be3633d0&amp;cid=9be3633d0&amp;vtp=1">
            <a:hlinkClick r:id="rId12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e770ff4d8&amp;cid=e770ff4d8&amp;vtp=1">
            <a:hlinkClick r:id="rId13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bf647d0eb&amp;cid=bf647d0eb&amp;vtp=1">
            <a:hlinkClick r:id="rId14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a256a220f&amp;cid=a256a220f&amp;vtp=1">
            <a:hlinkClick r:id="rId15" action="ppaction://hlinksldjump"/>
          </p:cNvPr>
          <p:cNvSpPr/>
          <p:nvPr/>
        </p:nvSpPr>
        <p:spPr>
          <a:xfrm>
            <a:off x="897026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d72d21a7f&amp;cid=d72d21a7f&amp;vtp=1">
            <a:hlinkClick r:id="rId16" action="ppaction://hlinksldjump"/>
          </p:cNvPr>
          <p:cNvSpPr/>
          <p:nvPr/>
        </p:nvSpPr>
        <p:spPr>
          <a:xfrm>
            <a:off x="95463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056b8b984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056b8b984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《老子》四章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9_1#de4d63ad3?pid=1a652ed04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A项，“始于足下”中的“足”是“脚”的意思。B项，彰显/清楚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，厌恶/怎么、哪里。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0_1#a1b4fa2c0?pid=1a652ed04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31_1#a1b4fa2c0.bracket?pid=1a652ed04&amp;color=0,0,0&amp;vpa=17&amp;vtp=1"/>
          <p:cNvSpPr/>
          <p:nvPr/>
        </p:nvSpPr>
        <p:spPr>
          <a:xfrm>
            <a:off x="95129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30_2#a1b4fa2c0.choices?pid=1a652ed04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《老子》把很多社会、人生现象提炼为一系列的对立项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比如美与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、善与恶等，认为所有这些对立因素都是相反相成的。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《老子》认为，自以为是的人不能彰显；自我夸耀的人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虽是显示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自己的功劳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，却往往不被认为有功或者不能成就大功。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《老子》认为“自知”比“知人”更加重要，“胜人”比“自胜”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更加难得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这是极富人生哲理的判断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《老子》告诫人们做事要善始善终。人们做事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常常是在将要成功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的时候却失败了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。假如在将要完成的时候像开始的时候一样谨慎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不会败坏事情了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2_1#a1b4fa2c0?pid=1a652ed04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C项，“‘胜人’比‘自胜’更加难得”错误。根据原文“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胜人者有力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自胜者强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”可知，战胜自己更重要，应该是“‘自胜’比‘胜人’更加难得”。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6_1#7d65c8317?pid=1a652ed04&amp;color=0,0,0&amp;vtp=1&amp;bt=1&amp;bbb=1"/>
          <p:cNvSpPr/>
          <p:nvPr/>
        </p:nvSpPr>
        <p:spPr>
          <a:xfrm>
            <a:off x="612648" y="468000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57_1#0c0f9515c?sp=1&amp;pid=7d65c8317&amp;color=0,0,0&amp;vtp=1&amp;bbb=1&amp;hb=1&amp;hltap=1"/>
          <p:cNvSpPr/>
          <p:nvPr/>
        </p:nvSpPr>
        <p:spPr>
          <a:xfrm>
            <a:off x="612648" y="1038241"/>
            <a:ext cx="10963656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其在道也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曰余食赘行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物或恶之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故有道者不处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BD.59_1#64f3e89b0?sp=1&amp;pid=7d65c8317&amp;color=0,0,0&amp;vtp=1&amp;bbb=1&amp;hb=1&amp;hltap=1"/>
          <p:cNvSpPr/>
          <p:nvPr/>
        </p:nvSpPr>
        <p:spPr>
          <a:xfrm>
            <a:off x="612648" y="3349641"/>
            <a:ext cx="10963656" cy="285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知人者智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胜人者有力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自胜者强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知足者富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者有志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QB_4_AN.58_1#0c0f9515c?sp=1&amp;pid=7d65c8317&amp;color=0,0,0&amp;vtp=1&amp;bbb=1&amp;hb=1&amp;hla=1"/>
          <p:cNvSpPr/>
          <p:nvPr/>
        </p:nvSpPr>
        <p:spPr>
          <a:xfrm>
            <a:off x="612648" y="1588787"/>
            <a:ext cx="10963656" cy="171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自见”“自是”“自伐”“自矜”等行为）用道的观点来看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叫作剩饭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、赘瘤，人们常常厌恶它们，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所以有道的人不这样做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赘行”“或”“处”各1分，大意1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6" name="QB_4_AN.60_1#64f3e89b0?sp=1&amp;pid=7d65c8317&amp;color=0,0,0&amp;vtp=1&amp;bbb=1&amp;hb=1&amp;hla=1"/>
          <p:cNvSpPr/>
          <p:nvPr/>
        </p:nvSpPr>
        <p:spPr>
          <a:xfrm>
            <a:off x="612648" y="4463431"/>
            <a:ext cx="10963656" cy="171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了解别人的人聪明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，了解自己的人贤明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战胜别人的人有力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，战胜自己的人刚强。知道满足的人富有，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勤勉而行的人有意志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知”“胜”“强行”各1分，大意1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d10e933e?pid=056b8b98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36_1#11bbb93f6?pid=0d10e933e&amp;color=0,0,0&amp;vtp=1&amp;bbb=1"/>
          <p:cNvSpPr/>
          <p:nvPr/>
        </p:nvSpPr>
        <p:spPr>
          <a:xfrm>
            <a:off x="612648" y="11744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河北邢台模拟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M_3_BD.36_2#11bbb93f6?pid=0d10e933e&amp;color=0,0,0&amp;vtp=1&amp;bbb=1&amp;hb=1"/>
              <p:cNvSpPr/>
              <p:nvPr/>
            </p:nvSpPr>
            <p:spPr>
              <a:xfrm>
                <a:off x="612648" y="2513023"/>
                <a:ext cx="10963656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楚庄王欲伐越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杜子谏曰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王之伐越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何也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政乱兵弱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 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杜子曰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臣愚患之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智如目也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能见百步之外而不能自见其睫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兵自败于秦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丧地数百里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此兵之弱也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庄蹊</a:t>
                </a:r>
                <a:r>
                  <a:rPr lang="en-US" altLang="zh-CN" sz="9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为盗于境内而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吏不能禁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此政之乱也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王之弱乱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非越之下也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而欲伐越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此智之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如目也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王乃止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故知之难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不在见人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在自见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自见之谓明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M_3_BD.36_2#11bbb93f6?pid=0d10e933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513023"/>
                <a:ext cx="10963656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5" t="-10" r="-5616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M_3_BD.36_2#11bbb93f6?pid=0d10e933e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7023" y="4060931"/>
            <a:ext cx="283464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6_3#11bbb93f6?pid=0d10e933e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扁鹊见蔡桓公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立有间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君有疾在腠理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不治将恐深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寡人无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医之好治不病以为功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居十日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扁鹊复见曰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君之病在肌肤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不治将益深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桓侯不应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侯又不悦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居十日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扁鹊复见曰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君之病在肠胃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不治将益深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侯又不应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桓侯又不悦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居十日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扁鹊望桓侯而还走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故使人问之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病在腠理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汤熨之所及也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在肌肤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针石之所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在肠胃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火齐之所及也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在骨髓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司命之所属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无奈何也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在骨髓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臣是以无请也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居五日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桓侯体痛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使人索扁鹊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已逃秦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桓侯遂死故良医之治病也攻之于腠理此皆争之于小者也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夫事之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祸福亦有腠理之地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故圣人蚤从事焉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36_3#11bbb93f6?pid=0d10e933e&amp;color=0,0,0&amp;vtp=1&amp;bbb=1&amp;hb=1&amp;zzd= 2"/>
          <p:cNvSpPr/>
          <p:nvPr/>
        </p:nvSpPr>
        <p:spPr>
          <a:xfrm>
            <a:off x="2350993" y="1674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36_3#11bbb93f6?pid=0d10e933e&amp;color=0,0,0&amp;vtp=1&amp;bbb=1&amp;hb=1&amp;zzd= 2"/>
          <p:cNvSpPr/>
          <p:nvPr/>
        </p:nvSpPr>
        <p:spPr>
          <a:xfrm>
            <a:off x="2706593" y="1674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36_3#11bbb93f6?pid=0d10e933e&amp;color=0,0,0&amp;vtp=1&amp;bbb=1&amp;hb=1"/>
              <p:cNvSpPr/>
              <p:nvPr/>
            </p:nvSpPr>
            <p:spPr>
              <a:xfrm>
                <a:off x="612648" y="468000"/>
                <a:ext cx="10963656" cy="5842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昔晋公子重耳出亡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过郑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郑君不礼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叔瞻谏曰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此贤公子也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君厚待之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可以积德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郑君不听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叔瞻又谏曰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不厚待之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不若杀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无令有后患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郑君又不听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及公子返晋邦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举兵伐郑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大破之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取八城焉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晋献公以垂棘之璧假道于虞而伐虢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大夫宫之奇谏曰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唇亡而齿寒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虢相救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非相德也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今日晋灭虢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明日虞必随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虞君不听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爱其璧而假之道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晋已取虢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反灭虞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此二臣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者皆争于腠理者也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而二君不用也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然则叔瞻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宫之奇亦虞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郑之扁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鹊也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而二君不听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故郑以破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虞以亡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故曰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其安易持也</a:t>
                </a:r>
                <a:r>
                  <a:rPr lang="en-US" altLang="zh-CN" sz="2800" b="0" i="0" u="sng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sng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其未兆</a:t>
                </a:r>
                <a:endParaRPr lang="en-US" altLang="zh-CN" sz="2800" b="0" i="0" u="sng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u="sng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易谋也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algn="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摘编自《韩非子·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喻老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3_BD.36_3#11bbb93f6?pid=0d10e933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420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36_3#11bbb93f6?pid=0d10e933e&amp;color=0,0,0&amp;vtp=1&amp;bbb=1&amp;hb=1&amp;zzd= 1"/>
          <p:cNvSpPr/>
          <p:nvPr/>
        </p:nvSpPr>
        <p:spPr>
          <a:xfrm>
            <a:off x="4683030" y="1064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36_3#11bbb93f6?pid=0d10e933e&amp;color=0,0,0&amp;vtp=1&amp;bbb=1&amp;hb=1&amp;zzd= 3"/>
          <p:cNvSpPr/>
          <p:nvPr/>
        </p:nvSpPr>
        <p:spPr>
          <a:xfrm>
            <a:off x="9107393" y="2233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36_3#11bbb93f6?pid=0d10e933e&amp;color=0,0,0&amp;vtp=1&amp;bbb=1&amp;hb=1&amp;zzd= 4"/>
          <p:cNvSpPr/>
          <p:nvPr/>
        </p:nvSpPr>
        <p:spPr>
          <a:xfrm>
            <a:off x="5394230" y="281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36_4#11bbb93f6?pid=0d10e933e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企者不立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跨者不行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自见者不明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自是者不彰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自伐者无功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自矜者不长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其在道也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曰余食赘行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物或恶之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故有道者不处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摘自《〈老子〉四章》）</a:t>
            </a:r>
            <a:endParaRPr lang="en-US" altLang="zh-CN" sz="2800" dirty="0"/>
          </a:p>
        </p:txBody>
      </p:sp>
      <p:sp>
        <p:nvSpPr>
          <p:cNvPr id="3" name="QM_3_BD.36_5#11bbb93f6?pid=0d10e933e&amp;color=0,0,0&amp;vtp=1&amp;bbb=1&amp;hb=1"/>
          <p:cNvSpPr/>
          <p:nvPr/>
        </p:nvSpPr>
        <p:spPr>
          <a:xfrm>
            <a:off x="612648" y="3089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庄蹊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o），楚国的造反者。②《韩非子·喻老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《韩非子》，韩非子用二十五则历史故事和民间传说解释了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》，使《老子》抽象的哲学思想有了具体可感的呈现。</a:t>
            </a:r>
            <a:endParaRPr lang="en-US" altLang="zh-CN" sz="2800" dirty="0"/>
          </a:p>
        </p:txBody>
      </p:sp>
      <p:pic>
        <p:nvPicPr>
          <p:cNvPr id="4" name="QM_3_BD.36_5#11bbb93f6?pid=0d10e933e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8623" y="3276806"/>
            <a:ext cx="283464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3_BD.36_4#11bbb93f6?pid=0d10e933e&amp;color=0,0,0&amp;vtp=1&amp;bt=1&amp;bbb=1&amp;hb=1&amp;zzd= 3"/>
          <p:cNvSpPr/>
          <p:nvPr/>
        </p:nvSpPr>
        <p:spPr>
          <a:xfrm>
            <a:off x="9661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7_1#9be3633d0?sp=1&amp;pid=11bbb93f6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良医之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治病也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攻之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于腠理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皆争之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于小者也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4_AN.38_1#9be3633d0.blank?pid=11bbb93f6&amp;color=0,0,0&amp;vpa=18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BEG（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4_AS.39_1#9be3633d0?pid=11bbb93f6&amp;color=0,0,0&amp;vtp=1&amp;bbb=1&amp;hb=1"/>
          <p:cNvSpPr/>
          <p:nvPr/>
        </p:nvSpPr>
        <p:spPr>
          <a:xfrm>
            <a:off x="612648" y="2441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“桓侯遂死”是主谓结构，语意完整，应在其后断开，即B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良医之治病”是主谓宾结构，语意完整，“也”是句末语气词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应在其后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，即E处；“于腠理”作“攻”的状语，与前文关系紧密，“攻之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宾结构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，语意完整，应在其后断开，即G处。</a:t>
            </a:r>
            <a:endParaRPr lang="en-US" altLang="zh-CN" sz="2800" dirty="0"/>
          </a:p>
        </p:txBody>
      </p:sp>
      <p:sp>
        <p:nvSpPr>
          <p:cNvPr id="5" name="QB_4_BD.37_1#9be3633d0?sp=1&amp;pid=11bbb93f6&amp;color=0,0,0&amp;vtp=1&amp;bt=1&amp;bbb=1&amp;hb=1&amp;ib=1"/>
          <p:cNvSpPr/>
          <p:nvPr/>
        </p:nvSpPr>
        <p:spPr>
          <a:xfrm>
            <a:off x="1342073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37_1#9be3633d0?sp=1&amp;pid=11bbb93f6&amp;color=0,0,0&amp;vtp=1&amp;bt=1&amp;bbb=1&amp;hb=1&amp;ib=1"/>
          <p:cNvSpPr/>
          <p:nvPr/>
        </p:nvSpPr>
        <p:spPr>
          <a:xfrm>
            <a:off x="2310448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37_1#9be3633d0?sp=1&amp;pid=11bbb93f6&amp;color=0,0,0&amp;vtp=1&amp;bt=1&amp;bbb=1&amp;hb=1&amp;ib=1"/>
          <p:cNvSpPr/>
          <p:nvPr/>
        </p:nvSpPr>
        <p:spPr>
          <a:xfrm>
            <a:off x="2902585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37_1#9be3633d0?sp=1&amp;pid=11bbb93f6&amp;color=0,0,0&amp;vtp=1&amp;bt=1&amp;bbb=1&amp;hb=1&amp;ib=1"/>
          <p:cNvSpPr/>
          <p:nvPr/>
        </p:nvSpPr>
        <p:spPr>
          <a:xfrm>
            <a:off x="4205923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37_1#9be3633d0?sp=1&amp;pid=11bbb93f6&amp;color=0,0,0&amp;vtp=1&amp;bt=1&amp;bbb=1&amp;hb=1&amp;ib=1"/>
          <p:cNvSpPr/>
          <p:nvPr/>
        </p:nvSpPr>
        <p:spPr>
          <a:xfrm>
            <a:off x="5529898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37_1#9be3633d0?sp=1&amp;pid=11bbb93f6&amp;color=0,0,0&amp;vtp=1&amp;bt=1&amp;bbb=1&amp;hb=1&amp;ib=1"/>
          <p:cNvSpPr/>
          <p:nvPr/>
        </p:nvSpPr>
        <p:spPr>
          <a:xfrm>
            <a:off x="6458585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37_1#9be3633d0?sp=1&amp;pid=11bbb93f6&amp;color=0,0,0&amp;vtp=1&amp;bt=1&amp;bbb=1&amp;hb=1&amp;ib=1"/>
          <p:cNvSpPr/>
          <p:nvPr/>
        </p:nvSpPr>
        <p:spPr>
          <a:xfrm>
            <a:off x="7723823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37_1#9be3633d0?sp=1&amp;pid=11bbb93f6&amp;color=0,0,0&amp;vtp=1&amp;bt=1&amp;bbb=1&amp;hb=1&amp;ib=1"/>
          <p:cNvSpPr/>
          <p:nvPr/>
        </p:nvSpPr>
        <p:spPr>
          <a:xfrm>
            <a:off x="8336598" y="1812544"/>
            <a:ext cx="257238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37_1#9be3633d0?sp=1&amp;pid=11bbb93f6&amp;color=0,0,0&amp;vtp=1&amp;bt=1&amp;bbb=1&amp;hb=1&amp;ib=1"/>
          <p:cNvSpPr/>
          <p:nvPr/>
        </p:nvSpPr>
        <p:spPr>
          <a:xfrm>
            <a:off x="9660573" y="1812544"/>
            <a:ext cx="119126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0_1#e770ff4d8?pid=11bbb93f6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41_1#e770ff4d8.bracket?pid=11bbb93f6&amp;color=0,0,0&amp;vpa=19&amp;vtp=1"/>
          <p:cNvSpPr/>
          <p:nvPr/>
        </p:nvSpPr>
        <p:spPr>
          <a:xfrm>
            <a:off x="902366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40_2#e770ff4d8.choices?pid=11bbb93f6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寡人，寡德之人，指在道德方面做得不足的人，是古代诸侯王的谦称。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“过郑”与“闻大王有意督过之”（《鸿门宴》）中的“过”意思相同。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“假道于虞”与“假舟楫者”（《劝学》）中的“假”意思相同。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材料二“自伐者无功”与材料一“举兵伐郑”中的“伐”意思不同。</a:t>
            </a:r>
            <a:endParaRPr lang="en-US" altLang="zh-CN" sz="2800" dirty="0"/>
          </a:p>
        </p:txBody>
      </p:sp>
      <p:sp>
        <p:nvSpPr>
          <p:cNvPr id="5" name="QC_4_AS.42_1#e770ff4d8?pid=11bbb93f6&amp;color=0,0,0&amp;vtp=1&amp;bbb=1"/>
          <p:cNvSpPr/>
          <p:nvPr/>
        </p:nvSpPr>
        <p:spPr>
          <a:xfrm>
            <a:off x="612648" y="44228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B项，意思不同，经过/责备。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a652ed04?pid=056b8b98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adac1ac18?sp=1&amp;pid=1a652ed04&amp;color=0,0,0&amp;vtp=1&amp;bbb=1&amp;hb=1"/>
          <p:cNvSpPr/>
          <p:nvPr/>
        </p:nvSpPr>
        <p:spPr>
          <a:xfrm>
            <a:off x="612648" y="11744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三十辐共一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当其无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车之用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当其无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有器之用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凿户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当其无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有室之用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故有之以为利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无之以为用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第十一章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3_BD.1_2#adac1ac18?sp=1&amp;pid=1a652ed04&amp;color=0,0,0&amp;vtp=1&amp;bbb=1&amp;hb=1"/>
          <p:cNvSpPr/>
          <p:nvPr/>
        </p:nvSpPr>
        <p:spPr>
          <a:xfrm>
            <a:off x="612648" y="3160723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企者不立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跨者不行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自见者不明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自是者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自伐者无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者不长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其在道也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曰余食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故有道者不处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第二十四章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7" name="QB_3_AN.2_1#adac1ac18.bracket?pid=1a652ed04&amp;color=0,0,0&amp;vpa=1&amp;vtp=1"/>
          <p:cNvSpPr/>
          <p:nvPr/>
        </p:nvSpPr>
        <p:spPr>
          <a:xfrm>
            <a:off x="8484267" y="11820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毂</a:t>
            </a:r>
            <a:endParaRPr lang="en-US" altLang="zh-CN" sz="2800" dirty="0"/>
          </a:p>
        </p:txBody>
      </p:sp>
      <p:sp>
        <p:nvSpPr>
          <p:cNvPr id="8" name="QB_3_AN.3_1#adac1ac18.bracket?pid=1a652ed04&amp;color=0,0,0&amp;vpa=2&amp;vtp=1&amp;bbb=1"/>
          <p:cNvSpPr/>
          <p:nvPr/>
        </p:nvSpPr>
        <p:spPr>
          <a:xfrm>
            <a:off x="2527967" y="182977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埏埴</a:t>
            </a:r>
            <a:endParaRPr lang="en-US" altLang="zh-CN" sz="2800" dirty="0"/>
          </a:p>
        </p:txBody>
      </p:sp>
      <p:sp>
        <p:nvSpPr>
          <p:cNvPr id="9" name="QB_3_AN.4_1#adac1ac18.bracket?pid=1a652ed04&amp;color=0,0,0&amp;vpa=3&amp;vtp=1"/>
          <p:cNvSpPr/>
          <p:nvPr/>
        </p:nvSpPr>
        <p:spPr>
          <a:xfrm>
            <a:off x="9530430" y="18297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牖</a:t>
            </a:r>
            <a:endParaRPr lang="en-US" altLang="zh-CN" sz="2800" dirty="0"/>
          </a:p>
        </p:txBody>
      </p:sp>
      <p:sp>
        <p:nvSpPr>
          <p:cNvPr id="10" name="QB_3_AN.5_1#adac1ac18.bracket?pid=1a652ed04&amp;color=0,0,0&amp;vpa=4&amp;vtp=1&amp;bbb=1"/>
          <p:cNvSpPr/>
          <p:nvPr/>
        </p:nvSpPr>
        <p:spPr>
          <a:xfrm>
            <a:off x="8573167" y="3168343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不彰</a:t>
            </a:r>
            <a:endParaRPr lang="en-US" altLang="zh-CN" sz="2800" dirty="0"/>
          </a:p>
        </p:txBody>
      </p:sp>
      <p:sp>
        <p:nvSpPr>
          <p:cNvPr id="11" name="QB_3_AN.6_1#adac1ac18.bracket?pid=1a652ed04&amp;color=0,0,0&amp;vpa=5&amp;vtp=1&amp;bbb=1"/>
          <p:cNvSpPr/>
          <p:nvPr/>
        </p:nvSpPr>
        <p:spPr>
          <a:xfrm>
            <a:off x="1816767" y="3816043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自矜</a:t>
            </a:r>
            <a:endParaRPr lang="en-US" altLang="zh-CN" sz="2800" dirty="0"/>
          </a:p>
        </p:txBody>
      </p:sp>
      <p:sp>
        <p:nvSpPr>
          <p:cNvPr id="12" name="QB_3_AN.7_1#adac1ac18.bracket?pid=1a652ed04&amp;color=0,0,0&amp;vpa=6&amp;vtp=1"/>
          <p:cNvSpPr/>
          <p:nvPr/>
        </p:nvSpPr>
        <p:spPr>
          <a:xfrm>
            <a:off x="7752430" y="3816043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赘</a:t>
            </a:r>
            <a:endParaRPr lang="en-US" altLang="zh-CN" sz="2800" dirty="0"/>
          </a:p>
        </p:txBody>
      </p:sp>
      <p:sp>
        <p:nvSpPr>
          <p:cNvPr id="13" name="QB_3_AN.8_1#adac1ac18.bracket?pid=1a652ed04&amp;color=0,0,0&amp;vpa=7&amp;vtp=1"/>
          <p:cNvSpPr/>
          <p:nvPr/>
        </p:nvSpPr>
        <p:spPr>
          <a:xfrm>
            <a:off x="10484517" y="3816043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3_1#bf647d0eb?pid=11bbb93f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44_1#bf647d0eb.bracket?pid=11bbb93f6&amp;color=0,0,0&amp;vpa=20&amp;vtp=1"/>
          <p:cNvSpPr/>
          <p:nvPr/>
        </p:nvSpPr>
        <p:spPr>
          <a:xfrm>
            <a:off x="9690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43_2#bf647d0eb.choices?pid=11bbb93f6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楚庄王没有认识到楚国兵弱政乱的现状，而认为越国“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政乱兵弱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想要讨伐越国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，在杜子进谏后，楚庄王放弃了自己的想法。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扁鹊认为，病在肠胃用火剂汤可治好，病在骨髓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大夫是无法医治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，蔡桓公的病已入骨髓，因此不再请求为他医治了。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郑君不听从叔瞻的建议，最终被晋攻取了八座城池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虞君不听从宫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之奇的谏言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，最终为晋所灭。这说明做事只争于腠理没有意义。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用“道”的观点看，踮脚、跨大步、自以为是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自我夸耀等行为就是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剩饭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、赘瘤，会遭人们厌恶，有道的人不会这样做。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5_1#bf647d0eb?pid=11bbb93f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C项，“做事只争于腠理没有意义”错误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材料一中说二位臣子在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小处认识到事情的严重性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，但君主并未重视，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才导致失去城池或灭国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由此可见做事应当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“争于腠理”。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6_1#a256a220f?pid=11bbb93f6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47_1#86bd1d297?sp=1&amp;pid=a256a220f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居十日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扁鹊望桓侯而还走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桓侯故使人问之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endParaRPr lang="en-US" altLang="zh-CN" sz="2800" dirty="0"/>
          </a:p>
        </p:txBody>
      </p:sp>
      <p:sp>
        <p:nvSpPr>
          <p:cNvPr id="4" name="QB_5_AN.48_1#86bd1d297.blank?pid=a256a220f&amp;color=0,0,0&amp;vpa=21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又过了十天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，扁鹊远远地看见蔡桓公，掉头就跑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蔡桓公特意派人问他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。（“居”“还”“走”各1分，大意1分）</a:t>
            </a:r>
            <a:endParaRPr lang="en-US" altLang="zh-CN" sz="2800" dirty="0"/>
          </a:p>
        </p:txBody>
      </p:sp>
      <p:sp>
        <p:nvSpPr>
          <p:cNvPr id="5" name="QB_5_AS.49_1#86bd1d297?pid=a256a220f&amp;color=0,0,0&amp;vtp=1&amp;bbb=1&amp;hb=1"/>
          <p:cNvSpPr/>
          <p:nvPr/>
        </p:nvSpPr>
        <p:spPr>
          <a:xfrm>
            <a:off x="612648" y="3066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“居”，用在时间词之前，表示相隔一段时间；“还”，返回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；“走”，跑。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0_1#9491881e3?sp=1&amp;pid=a256a220f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其安易持也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其未兆易谋也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3" name="QB_5_AN.51_1#9491881e3.blank?pid=a256a220f&amp;color=0,0,0&amp;vpa=22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：“事物安然未生变的时候容易持守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问题还没有显露迹象的时候容易解决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。”（“故”“安”“兆”各1分，大意1分）</a:t>
            </a:r>
            <a:endParaRPr lang="en-US" altLang="zh-CN" sz="2800" dirty="0"/>
          </a:p>
        </p:txBody>
      </p:sp>
      <p:sp>
        <p:nvSpPr>
          <p:cNvPr id="4" name="QB_5_AS.52_1#9491881e3?pid=a256a220f&amp;color=0,0,0&amp;vtp=1&amp;bbb=1"/>
          <p:cNvSpPr/>
          <p:nvPr/>
        </p:nvSpPr>
        <p:spPr>
          <a:xfrm>
            <a:off x="612648" y="245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“故”，所以；“安”，安定，安然；“兆”，显露迹象。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6_1#d72d21a7f?sp=1&amp;pid=11bbb93f6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《韩非子·喻老》中的“自见之谓明”与《老子》中的“自见者不明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否矛盾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？请结合材料进行分析。（3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58_1#d72d21a7f?pid=11bbb93f6&amp;color=0,0,0&amp;vtp=1&amp;bbb=1"/>
          <p:cNvSpPr/>
          <p:nvPr/>
        </p:nvSpPr>
        <p:spPr>
          <a:xfrm>
            <a:off x="612648" y="372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解答时，要先明确自己的观点，然后结合材料进行分析。</a:t>
            </a:r>
            <a:endParaRPr lang="en-US" altLang="zh-CN" sz="2800" dirty="0"/>
          </a:p>
        </p:txBody>
      </p:sp>
      <p:sp>
        <p:nvSpPr>
          <p:cNvPr id="4" name="QB_4_AN.57_1#d72d21a7f?sp=1&amp;pid=11bbb93f6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不矛盾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。（1分）“自见之谓明”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意为能够自我认知的人是明智的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自见者不明”意为自我显露的人不能显明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这两句是分别从内在的自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我认知与外在的自我表现两个角度谈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“为人”的，所以不矛盾。（2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4_2#d72d21a7f?pid=11bbb93f6&amp;color=0,0,0&amp;mp=1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  <p:sp>
        <p:nvSpPr>
          <p:cNvPr id="3" name="QB_4_AS.54_3#d72d21a7f?pid=11bbb93f6&amp;color=0,0,0&amp;mp=1&amp;vtp=1&amp;bbb=1&amp;hb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楚庄王想要讨伐越国，杜子进谏说：“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大王为什么讨伐越国呢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楚王说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:“因为越国政治混乱、军事实力弱。”杜子说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我为您这样的想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法感到担忧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，人的智慧就像是眼睛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能看见百步之外的事物却看不见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自己的睫毛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。大王的军队在与秦晋的战争中被打败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丢失了数百里的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土地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，这就是军事实力弱的表现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庄蹊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在国境内做盗贼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官吏们不能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禁止他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，这是政治混乱的表现。我们国家的政治混乱、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军事实力弱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pic>
        <p:nvPicPr>
          <p:cNvPr id="4" name="QB_4_AS.54_3#d72d21a7f?pid=11bbb93f6&amp;color=0,0,0&amp;mp=1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7880" y="4586430"/>
            <a:ext cx="228600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4_3#d72d21a7f?pid=11bbb93f6&amp;color=0,0,0&amp;mp=1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并不在越国之下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，却想要讨伐越国，这就是智慧像眼睛的体现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就放弃了讨伐越国的想法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。所以了解人的难处不在于看清别人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自我认知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。所以说:“能够自我认知的人是明智的。”</a:t>
            </a:r>
            <a:endParaRPr lang="en-US" altLang="zh-CN" sz="2800" dirty="0"/>
          </a:p>
        </p:txBody>
      </p:sp>
      <p:sp>
        <p:nvSpPr>
          <p:cNvPr id="3" name="QB_4_AS.54_4#d72d21a7f?pid=11bbb93f6&amp;color=0,0,0&amp;mp=1&amp;vtp=1&amp;bbb=1&amp;hb=1"/>
          <p:cNvSpPr/>
          <p:nvPr/>
        </p:nvSpPr>
        <p:spPr>
          <a:xfrm>
            <a:off x="612648" y="245371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扁鹊拜见蔡桓公，站了一会儿。扁鹊说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您的肌肤纹理之间有些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，不医治恐怕会加重。”蔡桓公说：“我没有病。”扁鹊离开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蔡桓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：“医生喜欢给没有病的人治病，把治好病当作自己的功劳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了十天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，扁鹊再次拜见蔡桓公，说：“您的病在肌肉里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不医治恐怕会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更加严重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。”蔡桓公没有回应。扁鹊离开。蔡桓公又不高兴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又过了十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，扁鹊再一次拜见蔡桓公，说：“您的病在肠胃里了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不医治将会更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4_4#d72d21a7f?pid=11bbb93f6&amp;color=0,0,0&amp;mp=1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加严重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。”蔡桓公又没有回应。扁鹊离开，蔡桓公又不高兴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又过了十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，扁鹊远远地看见蔡桓公，掉头就跑，蔡桓公特意派人问他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扁鹊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：“小病在皮肤纹理之间，用热敷可以治好；病在肌肉和皮肤里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针灸可以治好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；病在肠胃里，用火剂汤可以治好；病在骨髓里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司命神管辖的事情了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，大夫是没有办法医治的。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现在病在骨髓里面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因此我不再请求为他医治了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。”过了五天，蔡桓公身体疼痛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派人寻找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扁鹊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这时扁鹊已经逃到秦国了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蔡桓公于是病死了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所以好的医生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治病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，注重在表面解决问题。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这就是在小处争事功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事情的福祸也在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，所以圣人处理事务要趁早。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4_4#d72d21a7f?pid=11bbb93f6&amp;color=0,0,0&amp;mp=1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，晋公子重耳出逃，经过郑国，郑君不礼待他。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叔瞻进谏说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重耳是贤明的公子，您应该好好地对待他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可以用这种方式积累德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。”郑君不听。叔瞻又进谏说：“如果不厚待他，不如杀了他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留有后患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。”郑君又不听。等到公子重耳返回晋国，举兵讨伐郑国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败了郑国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，夺取了郑国八座城池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晋献公用珍贵的璧玉向虞国借道去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攻打虢国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，大夫宫之奇进谏说：“不可以借道给晋国。唇亡齿寒，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虞国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虢国两国相帮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，不是互相给予恩德。今天晋国灭了虢国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第二天虞国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必定会随之而亡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。”虞君不听，吝惜璧玉而借道给晋国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晋国攻取虢国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，回来的时候，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反过来灭了虞国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这是二人在小处争事功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然而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4_4#d72d21a7f?pid=11bbb93f6&amp;color=0,0,0&amp;mp=1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两位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君主不能采纳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。这样看，叔瞻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宫之奇也就是虞国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郑国的扁鹊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然而两位君主不听从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所以郑国被攻破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，虞国也灭亡了。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事物安然未生变的时候容易持守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问题还没有显露迹象的时候容易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解决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3#adac1ac18?sp=1&amp;pid=1a652ed04&amp;color=0,0,0&amp;vtp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知人者智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胜人者有力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自胜者强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知足者富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者有志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不失其所者久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死而不亡者寿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第三十三章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3_BD.1_4#adac1ac18?sp=1&amp;pid=1a652ed04&amp;color=0,0,0&amp;vtp=1&amp;bbb=1&amp;hb=1"/>
          <p:cNvSpPr/>
          <p:nvPr/>
        </p:nvSpPr>
        <p:spPr>
          <a:xfrm>
            <a:off x="612648" y="180601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其安易持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其未兆易谋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其脆易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其微易散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为之于未有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治之于未乱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合抱之木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九层之台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起于累土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始于足下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为者败之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执者失之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是以圣人无为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故无败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故无失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民之从事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常于几成而败之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慎终如始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则无败事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以圣人欲不欲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不贵难得之货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学不学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复众人之所过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万物之自然而不敢为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第六十四章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3_AN.9_1#adac1ac18.bracket?pid=1a652ed04&amp;color=0,0,0&amp;vpa=8&amp;vtp=1"/>
          <p:cNvSpPr/>
          <p:nvPr/>
        </p:nvSpPr>
        <p:spPr>
          <a:xfrm>
            <a:off x="6795167" y="181363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泮</a:t>
            </a:r>
            <a:endParaRPr lang="en-US" altLang="zh-CN" sz="2800" dirty="0"/>
          </a:p>
        </p:txBody>
      </p:sp>
      <p:sp>
        <p:nvSpPr>
          <p:cNvPr id="5" name="QB_3_AN.10_1#adac1ac18.bracket?pid=1a652ed04&amp;color=0,0,0&amp;vpa=9&amp;vtp=1&amp;bbb=1"/>
          <p:cNvSpPr/>
          <p:nvPr/>
        </p:nvSpPr>
        <p:spPr>
          <a:xfrm>
            <a:off x="5728366" y="246133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毫末</a:t>
            </a:r>
            <a:endParaRPr lang="en-US" altLang="zh-CN" sz="2800" dirty="0"/>
          </a:p>
        </p:txBody>
      </p:sp>
      <p:sp>
        <p:nvSpPr>
          <p:cNvPr id="6" name="QB_3_AN.11_1#adac1ac18.bracket?pid=1a652ed04&amp;color=0,0,0&amp;vpa=10&amp;vtp=1&amp;bbb=1"/>
          <p:cNvSpPr/>
          <p:nvPr/>
        </p:nvSpPr>
        <p:spPr>
          <a:xfrm>
            <a:off x="762666" y="5052134"/>
            <a:ext cx="5437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辅（答错一处扣1分，扣完为止）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2_1#658c19728?pid=1a652ed04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下列各组句子中，加点字的用法不相同的一组是（3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3_1#658c19728.bracket?pid=1a652ed04&amp;color=0,0,0&amp;vpa=11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2_2#658c19728.choices?pid=1a652ed04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当其无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有车之用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不失其所者久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为之于未有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曰余食赘行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物或恶之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是以圣人无为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各各竦立以听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死而不亡者寿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常于几成而败之</a:t>
            </a:r>
            <a:endParaRPr lang="en-US" altLang="zh-CN" sz="2800" dirty="0"/>
          </a:p>
        </p:txBody>
      </p:sp>
      <p:sp>
        <p:nvSpPr>
          <p:cNvPr id="5" name="QC_3_AS.14_1#658c19728?pid=1a652ed04&amp;color=0,0,0&amp;vtp=1&amp;bbb=1&amp;hb=1"/>
          <p:cNvSpPr/>
          <p:nvPr/>
        </p:nvSpPr>
        <p:spPr>
          <a:xfrm>
            <a:off x="612648" y="370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C项，前者是介词，后者是连词。A项，都是代词。B项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。D项，都是连词，表转折。</a:t>
            </a:r>
            <a:endParaRPr lang="en-US" altLang="zh-CN" sz="2800" dirty="0"/>
          </a:p>
        </p:txBody>
      </p:sp>
      <p:sp>
        <p:nvSpPr>
          <p:cNvPr id="6" name="QC_3_BD.12_2#658c19728.choices?pid=1a652ed04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2_2#658c19728.choices?pid=1a652ed04&amp;color=0,0,0&amp;vtp=1&amp;bbb=1&amp;zzd= 1"/>
          <p:cNvSpPr/>
          <p:nvPr/>
        </p:nvSpPr>
        <p:spPr>
          <a:xfrm>
            <a:off x="697728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2_2#658c19728.choices?pid=1a652ed04&amp;color=0,0,0&amp;vtp=1&amp;bbb=1&amp;zzd= 3"/>
          <p:cNvSpPr/>
          <p:nvPr/>
        </p:nvSpPr>
        <p:spPr>
          <a:xfrm>
            <a:off x="1630268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2_2#658c19728.choices?pid=1a652ed04&amp;color=0,0,0&amp;vtp=1&amp;bbb=1&amp;zzd= 3"/>
          <p:cNvSpPr/>
          <p:nvPr/>
        </p:nvSpPr>
        <p:spPr>
          <a:xfrm>
            <a:off x="9466485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2_2#658c19728.choices?pid=1a652ed04&amp;color=0,0,0&amp;vtp=1&amp;bbb=1&amp;zzd= 5"/>
          <p:cNvSpPr/>
          <p:nvPr/>
        </p:nvSpPr>
        <p:spPr>
          <a:xfrm>
            <a:off x="1630268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2_2#658c19728.choices?pid=1a652ed04&amp;color=0,0,0&amp;vtp=1&amp;bbb=1&amp;zzd= 5"/>
          <p:cNvSpPr/>
          <p:nvPr/>
        </p:nvSpPr>
        <p:spPr>
          <a:xfrm>
            <a:off x="7688485" y="3040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2_2#658c19728.choices?pid=1a652ed04&amp;color=0,0,0&amp;vtp=1&amp;bbb=1&amp;zzd= 7"/>
          <p:cNvSpPr/>
          <p:nvPr/>
        </p:nvSpPr>
        <p:spPr>
          <a:xfrm>
            <a:off x="165090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2_2#658c19728.choices?pid=1a652ed04&amp;color=0,0,0&amp;vtp=1&amp;bbb=1&amp;zzd= 7"/>
          <p:cNvSpPr/>
          <p:nvPr/>
        </p:nvSpPr>
        <p:spPr>
          <a:xfrm>
            <a:off x="7688485" y="37007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5_1#8aedc26d3?pid=1a652ed04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下列各句中，没有通假字的一项是（3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6_1#8aedc26d3.bracket?pid=1a652ed04&amp;color=0,0,0&amp;vpa=12&amp;vtp=1"/>
          <p:cNvSpPr/>
          <p:nvPr/>
        </p:nvSpPr>
        <p:spPr>
          <a:xfrm>
            <a:off x="7734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5_2#8aedc26d3.choices?pid=1a652ed04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死而不亡者寿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其在道也，曰余食赘行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起于累土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其未兆易谋，其脆易泮</a:t>
            </a:r>
            <a:endParaRPr lang="en-US" altLang="zh-CN" sz="2800" dirty="0"/>
          </a:p>
        </p:txBody>
      </p:sp>
      <p:sp>
        <p:nvSpPr>
          <p:cNvPr id="5" name="QC_3_AS.17_1#8aedc26d3?pid=1a652ed04&amp;color=0,0,0&amp;vtp=1&amp;bbb=1"/>
          <p:cNvSpPr/>
          <p:nvPr/>
        </p:nvSpPr>
        <p:spPr>
          <a:xfrm>
            <a:off x="612648" y="243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B项，“行”同“形”。C项，“累”同“蔂”。D项，“泮”同“判”。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8_1#b6811d2cf?sp=1&amp;pid=1a652ed04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对下列句子中加点词语的活用类型的归类，正确的一项是（3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9_1#b6811d2cf.bracket?pid=1a652ed04&amp;color=0,0,0&amp;vpa=13&amp;vtp=1"/>
          <p:cNvSpPr/>
          <p:nvPr/>
        </p:nvSpPr>
        <p:spPr>
          <a:xfrm>
            <a:off x="889666" y="112166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8_2#b6811d2cf?pid=1a652ed04&amp;color=0,0,0&amp;vtp=1&amp;bbb=1"/>
          <p:cNvSpPr/>
          <p:nvPr/>
        </p:nvSpPr>
        <p:spPr>
          <a:xfrm>
            <a:off x="612648" y="180601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自见者不明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其脆易泮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其安易持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自是者不彰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其未兆易谋</a:t>
            </a:r>
            <a:endParaRPr lang="en-US" altLang="zh-CN" sz="2800" dirty="0"/>
          </a:p>
        </p:txBody>
      </p:sp>
      <p:sp>
        <p:nvSpPr>
          <p:cNvPr id="5" name="QC_3_BD.18_3#b6811d2cf.choices?pid=1a652ed04&amp;color=0,0,0&amp;vtp=1&amp;bbb=1"/>
          <p:cNvSpPr/>
          <p:nvPr/>
        </p:nvSpPr>
        <p:spPr>
          <a:xfrm>
            <a:off x="612648" y="24180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①②/③④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①②/③/④/⑤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①/②③/④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①③④/②/⑤</a:t>
            </a:r>
            <a:endParaRPr lang="en-US" altLang="zh-CN" sz="2800" dirty="0"/>
          </a:p>
        </p:txBody>
      </p:sp>
      <p:sp>
        <p:nvSpPr>
          <p:cNvPr id="6" name="QC_3_AS.20_1#b6811d2cf?pid=1a652ed04&amp;color=0,0,0&amp;vtp=1&amp;bbb=1&amp;hb=1"/>
          <p:cNvSpPr/>
          <p:nvPr/>
        </p:nvSpPr>
        <p:spPr>
          <a:xfrm>
            <a:off x="612648" y="37642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①形容词作动词，显明。②形容词作名词，脆弱的时候。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容词作名词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，安然未生变的时候。④形容词的意动用法，认为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。⑤名词作动词，显露迹象。</a:t>
            </a:r>
            <a:endParaRPr lang="en-US" altLang="zh-CN" sz="2800" dirty="0"/>
          </a:p>
        </p:txBody>
      </p:sp>
      <p:sp>
        <p:nvSpPr>
          <p:cNvPr id="7" name="QC_3_BD.18_2#b6811d2cf?pid=1a652ed04&amp;color=0,0,0&amp;vtp=1&amp;bbb=1&amp;zzd= 1"/>
          <p:cNvSpPr/>
          <p:nvPr/>
        </p:nvSpPr>
        <p:spPr>
          <a:xfrm>
            <a:off x="2549430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8_2#b6811d2cf?pid=1a652ed04&amp;color=0,0,0&amp;vtp=1&amp;bbb=1&amp;zzd= 1"/>
          <p:cNvSpPr/>
          <p:nvPr/>
        </p:nvSpPr>
        <p:spPr>
          <a:xfrm>
            <a:off x="3794030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8_2#b6811d2cf?pid=1a652ed04&amp;color=0,0,0&amp;vtp=1&amp;bbb=1&amp;zzd= 1"/>
          <p:cNvSpPr/>
          <p:nvPr/>
        </p:nvSpPr>
        <p:spPr>
          <a:xfrm>
            <a:off x="5749830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8_2#b6811d2cf?pid=1a652ed04&amp;color=0,0,0&amp;vtp=1&amp;bbb=1&amp;zzd= 1"/>
          <p:cNvSpPr/>
          <p:nvPr/>
        </p:nvSpPr>
        <p:spPr>
          <a:xfrm>
            <a:off x="7705630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8_2#b6811d2cf?pid=1a652ed04&amp;color=0,0,0&amp;vtp=1&amp;bbb=1&amp;zzd= 1"/>
          <p:cNvSpPr/>
          <p:nvPr/>
        </p:nvSpPr>
        <p:spPr>
          <a:xfrm>
            <a:off x="10372630" y="2453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1_1#9b2805f3b?pid=1a652ed04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下列句子中，加点词的古今词义相同的一项是（3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2_1#9b2805f3b.bracket?pid=1a652ed04&amp;color=0,0,0&amp;vpa=14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21_2#9b2805f3b.choices?pid=1a652ed04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企者不立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跨者不行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民之从事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常于几成而败之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复众人之所过</a:t>
            </a:r>
            <a:endParaRPr lang="en-US" altLang="zh-CN" sz="2800" dirty="0"/>
          </a:p>
        </p:txBody>
      </p:sp>
      <p:sp>
        <p:nvSpPr>
          <p:cNvPr id="5" name="QC_3_AS.23_1#9b2805f3b?pid=1a652ed04&amp;color=0,0,0&amp;vtp=1&amp;bbb=1&amp;hb=1"/>
          <p:cNvSpPr/>
          <p:nvPr/>
        </p:nvSpPr>
        <p:spPr>
          <a:xfrm>
            <a:off x="612648" y="24307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A、B、C三项，古今词义不同，古义分别为“行走不稳”“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接近成功”。D项，古今词义相同，都是“大家；许多人”的意思。</a:t>
            </a:r>
            <a:endParaRPr lang="en-US" altLang="zh-CN" sz="2800" dirty="0"/>
          </a:p>
        </p:txBody>
      </p:sp>
      <p:sp>
        <p:nvSpPr>
          <p:cNvPr id="6" name="QC_3_BD.21_2#9b2805f3b.choices?pid=1a652ed04&amp;color=0,0,0&amp;vtp=1&amp;bbb=1&amp;zzd= 1"/>
          <p:cNvSpPr/>
          <p:nvPr/>
        </p:nvSpPr>
        <p:spPr>
          <a:xfrm>
            <a:off x="37845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21_2#9b2805f3b.choices?pid=1a652ed04&amp;color=0,0,0&amp;vtp=1&amp;bbb=1&amp;zzd= 1"/>
          <p:cNvSpPr/>
          <p:nvPr/>
        </p:nvSpPr>
        <p:spPr>
          <a:xfrm>
            <a:off x="41401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21_2#9b2805f3b.choices?pid=1a652ed04&amp;color=0,0,0&amp;vtp=1&amp;bbb=1&amp;zzd= 1"/>
          <p:cNvSpPr/>
          <p:nvPr/>
        </p:nvSpPr>
        <p:spPr>
          <a:xfrm>
            <a:off x="75757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21_2#9b2805f3b.choices?pid=1a652ed04&amp;color=0,0,0&amp;vtp=1&amp;bbb=1&amp;zzd= 1"/>
          <p:cNvSpPr/>
          <p:nvPr/>
        </p:nvSpPr>
        <p:spPr>
          <a:xfrm>
            <a:off x="79313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21_2#9b2805f3b.choices?pid=1a652ed04&amp;color=0,0,0&amp;vtp=1&amp;bbb=1&amp;zzd= 3"/>
          <p:cNvSpPr/>
          <p:nvPr/>
        </p:nvSpPr>
        <p:spPr>
          <a:xfrm>
            <a:off x="19858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21_2#9b2805f3b.choices?pid=1a652ed04&amp;color=0,0,0&amp;vtp=1&amp;bbb=1&amp;zzd= 3"/>
          <p:cNvSpPr/>
          <p:nvPr/>
        </p:nvSpPr>
        <p:spPr>
          <a:xfrm>
            <a:off x="23414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21_2#9b2805f3b.choices?pid=1a652ed04&amp;color=0,0,0&amp;vtp=1&amp;bbb=1&amp;zzd= 3"/>
          <p:cNvSpPr/>
          <p:nvPr/>
        </p:nvSpPr>
        <p:spPr>
          <a:xfrm>
            <a:off x="7240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21_2#9b2805f3b.choices?pid=1a652ed04&amp;color=0,0,0&amp;vtp=1&amp;bbb=1&amp;zzd= 3"/>
          <p:cNvSpPr/>
          <p:nvPr/>
        </p:nvSpPr>
        <p:spPr>
          <a:xfrm>
            <a:off x="75964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4_1#55de17b00?pid=1a652ed04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下列句子中，与“千里之行，始于足下”句式相同的一项是（3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5_1#55de17b00.bracket?pid=1a652ed04&amp;color=0,0,0&amp;vpa=15&amp;vtp=1"/>
          <p:cNvSpPr/>
          <p:nvPr/>
        </p:nvSpPr>
        <p:spPr>
          <a:xfrm>
            <a:off x="902366" y="112166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4_2#55de17b00.choices?pid=1a652ed04&amp;color=0,0,0&amp;vtp=1&amp;bbb=1"/>
          <p:cNvSpPr/>
          <p:nvPr/>
        </p:nvSpPr>
        <p:spPr>
          <a:xfrm>
            <a:off x="612648" y="180601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将以衅钟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为之于未有，治之于未乱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知人者智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自知者明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胜人者有力，自胜者强</a:t>
            </a:r>
            <a:endParaRPr lang="en-US" altLang="zh-CN" sz="2800" dirty="0"/>
          </a:p>
        </p:txBody>
      </p:sp>
      <p:sp>
        <p:nvSpPr>
          <p:cNvPr id="5" name="QC_3_AS.26_1#55de17b00?pid=1a652ed04&amp;color=0,0,0&amp;vtp=1&amp;bbb=1&amp;hb=1"/>
          <p:cNvSpPr/>
          <p:nvPr/>
        </p:nvSpPr>
        <p:spPr>
          <a:xfrm>
            <a:off x="612648" y="315221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A项，省略句。B项与“千里之行，始于足下”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都是状语后置句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项，宾语前置句。D项，宾语前置句。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7_1#de4d63ad3?pid=1a652ed04&amp;color=0,0,0&amp;vtp=1&amp;bt=1&amp;bbb=1&amp;hb=1"/>
          <p:cNvSpPr/>
          <p:nvPr/>
        </p:nvSpPr>
        <p:spPr>
          <a:xfrm>
            <a:off x="612648" y="466344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下列对文中重要词语及相关内容的解说，不正确的一项是（3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8_1#de4d63ad3.bracket?pid=1a652ed04&amp;color=0,0,0&amp;vpa=16&amp;vtp=1"/>
          <p:cNvSpPr/>
          <p:nvPr/>
        </p:nvSpPr>
        <p:spPr>
          <a:xfrm>
            <a:off x="902366" y="1058672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7_2#de4d63ad3.choices?pid=1a652ed04&amp;color=0,0,0&amp;vtp=1&amp;bbb=1&amp;hb=1"/>
          <p:cNvSpPr/>
          <p:nvPr/>
        </p:nvSpPr>
        <p:spPr>
          <a:xfrm>
            <a:off x="612648" y="1679014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“知足者富”中的“足”是“满足”的意思，与“始于足下”中的“足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“自是者不彰”与“声非加疾也，而闻者彰”（《劝学》）中的“彰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“物或恶之”与“以小易大，彼恶知之”（《齐桓晋文之事》）中的“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牖，指室与堂之间的窗子。古时“窗”专指开在屋顶上的天窗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墙壁上的窗叫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“牖”。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6210</Words>
  <Application>WPS 演示</Application>
  <PresentationFormat>宽屏</PresentationFormat>
  <Paragraphs>322</Paragraphs>
  <Slides>29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2025-09-03T02:38:16Z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BFD72DA9A7E2460180277482CAD3DFDD_12</vt:lpwstr>
  </property>
  <property fmtid="{D5CDD505-2E9C-101B-9397-08002B2CF9AE}" pid="3" name="KSOProductBuildVer">
    <vt:lpwstr>2052-12.1.0.22529</vt:lpwstr>
  </property>
</Properties>
</file>